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309" r:id="rId6"/>
    <p:sldId id="326" r:id="rId7"/>
    <p:sldId id="325" r:id="rId8"/>
    <p:sldId id="324" r:id="rId9"/>
    <p:sldId id="312" r:id="rId10"/>
  </p:sldIdLst>
  <p:sldSz cx="12190413" cy="6859588"/>
  <p:notesSz cx="6858000" cy="9144000"/>
  <p:defaultTextStyle>
    <a:defPPr>
      <a:defRPr lang="da-DK"/>
    </a:defPPr>
    <a:lvl1pPr marL="0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95686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91372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87058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82744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78429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74115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169801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765487" algn="l" defTabSz="119137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Mørkt layout 2 - Markering 3/Markering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8D230F3-CF80-4859-8CE7-A43EE81993B5}" styleName="Lyst layout 1 - Markering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yst layout 1 - Markerin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Ingen typografi, intet git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/>
    <p:restoredTop sz="95394" autoAdjust="0"/>
  </p:normalViewPr>
  <p:slideViewPr>
    <p:cSldViewPr>
      <p:cViewPr varScale="1">
        <p:scale>
          <a:sx n="79" d="100"/>
          <a:sy n="79" d="100"/>
        </p:scale>
        <p:origin x="744" y="96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2" d="100"/>
          <a:sy n="122" d="100"/>
        </p:scale>
        <p:origin x="-420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B6AAF-3AEE-44ED-AA38-7E2241113A2B}" type="datetimeFigureOut">
              <a:rPr lang="da-DK" smtClean="0"/>
              <a:pPr/>
              <a:t>03-02-2021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31FC2-C890-4EFA-8674-DF14B3639886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92848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4257A-F43D-4B33-83D3-1B9C6C53E619}" type="datetimeFigureOut">
              <a:rPr lang="da-DK" smtClean="0"/>
              <a:pPr/>
              <a:t>03-02-2021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typografi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4767D9-8895-4636-8DB8-6126C35619B7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28106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767D9-8895-4636-8DB8-6126C35619B7}" type="slidenum">
              <a:rPr lang="da-DK" smtClean="0"/>
              <a:pPr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32152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767D9-8895-4636-8DB8-6126C35619B7}" type="slidenum">
              <a:rPr lang="da-DK" smtClean="0"/>
              <a:pPr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80676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767D9-8895-4636-8DB8-6126C35619B7}" type="slidenum">
              <a:rPr lang="da-DK" smtClean="0"/>
              <a:pPr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31639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767D9-8895-4636-8DB8-6126C35619B7}" type="slidenum">
              <a:rPr lang="da-DK" smtClean="0"/>
              <a:pPr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13126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767D9-8895-4636-8DB8-6126C35619B7}" type="slidenum">
              <a:rPr lang="da-DK" smtClean="0"/>
              <a:pPr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54659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(mørkebkå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1410840"/>
            <a:ext cx="7084883" cy="2492990"/>
          </a:xfrm>
        </p:spPr>
        <p:txBody>
          <a:bodyPr/>
          <a:lstStyle>
            <a:lvl1pPr>
              <a:lnSpc>
                <a:spcPct val="9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Klik for at redigere titeltypografi i masteren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>
          <a:xfrm>
            <a:off x="522491" y="754002"/>
            <a:ext cx="2844430" cy="184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fld id="{A18E3DCF-C5A7-4BFD-B20D-171B368679FD}" type="datetime2">
              <a:rPr lang="da-DK" smtClean="0"/>
              <a:pPr/>
              <a:t>3. februar 2021</a:t>
            </a:fld>
            <a:endParaRPr lang="da-DK" dirty="0"/>
          </a:p>
        </p:txBody>
      </p:sp>
      <p:pic>
        <p:nvPicPr>
          <p:cNvPr id="12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8003843" y="5374009"/>
            <a:ext cx="3769323" cy="1135179"/>
          </a:xfrm>
          <a:prstGeom prst="rect">
            <a:avLst/>
          </a:prstGeom>
          <a:noFill/>
        </p:spPr>
      </p:pic>
      <p:sp>
        <p:nvSpPr>
          <p:cNvPr id="13" name="Tekstboks 12"/>
          <p:cNvSpPr txBox="1"/>
          <p:nvPr userDrawn="1"/>
        </p:nvSpPr>
        <p:spPr>
          <a:xfrm>
            <a:off x="444821" y="6166098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MitID</a:t>
            </a:r>
            <a:r>
              <a:rPr lang="da-DK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– af partnerskabet mellem Digitaliseringsstyrelsen og de danske pengeinstitutter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6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509040" y="4150426"/>
            <a:ext cx="7098334" cy="719528"/>
          </a:xfrm>
        </p:spPr>
        <p:txBody>
          <a:bodyPr>
            <a:noAutofit/>
          </a:bodyPr>
          <a:lstStyle>
            <a:lvl1pPr>
              <a:defRPr sz="22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Tilføj evt. undertitel </a:t>
            </a:r>
          </a:p>
        </p:txBody>
      </p:sp>
    </p:spTree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kolonne lysebl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3459"/>
            <a:ext cx="9972488" cy="492443"/>
          </a:xfrm>
        </p:spPr>
        <p:txBody>
          <a:bodyPr/>
          <a:lstStyle>
            <a:lvl1pPr>
              <a:defRPr sz="3200"/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15206" y="1413569"/>
            <a:ext cx="11160000" cy="4968000"/>
          </a:xfrm>
        </p:spPr>
        <p:txBody>
          <a:bodyPr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b="0">
                <a:solidFill>
                  <a:schemeClr val="tx2"/>
                </a:solidFill>
              </a:defRPr>
            </a:lvl1pPr>
            <a:lvl2pPr marL="216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</a:defRPr>
            </a:lvl2pPr>
            <a:lvl3pPr marL="432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Nunito" pitchFamily="2" charset="0"/>
              <a:buChar char="−"/>
              <a:defRPr>
                <a:solidFill>
                  <a:schemeClr val="tx2"/>
                </a:solidFill>
              </a:defRPr>
            </a:lvl3pPr>
            <a:lvl4pPr marL="648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</a:defRPr>
            </a:lvl4pPr>
            <a:lvl5pPr marL="864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Nunito" pitchFamily="2" charset="0"/>
              <a:buChar char="−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10493556" y="749500"/>
            <a:ext cx="1188246" cy="216000"/>
          </a:xfrm>
        </p:spPr>
        <p:txBody>
          <a:bodyPr lIns="0" rIns="0"/>
          <a:lstStyle>
            <a:lvl1pPr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F7529AE9-C9C1-47F3-9883-CD550D390BA3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9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kolonner  lysebl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9972488" cy="493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5" y="1413570"/>
            <a:ext cx="5436000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6245372" y="1413570"/>
            <a:ext cx="5436000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0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kolonner lysebl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9972488" cy="493200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9" name="Pladsholder til indhold 2"/>
          <p:cNvSpPr>
            <a:spLocks noGrp="1"/>
          </p:cNvSpPr>
          <p:nvPr>
            <p:ph sz="half" idx="13" hasCustomPrompt="1"/>
          </p:nvPr>
        </p:nvSpPr>
        <p:spPr>
          <a:xfrm>
            <a:off x="515206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10" name="Pladsholder til indhold 2"/>
          <p:cNvSpPr>
            <a:spLocks noGrp="1"/>
          </p:cNvSpPr>
          <p:nvPr>
            <p:ph sz="half" idx="14" hasCustomPrompt="1"/>
          </p:nvPr>
        </p:nvSpPr>
        <p:spPr>
          <a:xfrm>
            <a:off x="4342972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11" name="Pladsholder til indhold 2"/>
          <p:cNvSpPr>
            <a:spLocks noGrp="1"/>
          </p:cNvSpPr>
          <p:nvPr>
            <p:ph sz="half" idx="15" hasCustomPrompt="1"/>
          </p:nvPr>
        </p:nvSpPr>
        <p:spPr>
          <a:xfrm>
            <a:off x="8170738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pic>
        <p:nvPicPr>
          <p:cNvPr id="13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En kolonne og sidebar mørke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7870413" y="0"/>
            <a:ext cx="4320000" cy="68595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6804136" cy="493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4" y="1413570"/>
            <a:ext cx="6804137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8399462" y="1413570"/>
            <a:ext cx="3281910" cy="4968000"/>
          </a:xfrm>
        </p:spPr>
        <p:txBody>
          <a:bodyPr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0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En kolonne og sidebar lyse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7870413" y="0"/>
            <a:ext cx="4320000" cy="68595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6804136" cy="493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4" y="1413570"/>
            <a:ext cx="6804137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8399462" y="1413570"/>
            <a:ext cx="3281910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0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En kolonne og sidebar mørke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7870413" y="0"/>
            <a:ext cx="4320000" cy="68595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6804136" cy="493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4" y="1413570"/>
            <a:ext cx="6804137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8399462" y="1413570"/>
            <a:ext cx="3281910" cy="4968000"/>
          </a:xfrm>
        </p:spPr>
        <p:txBody>
          <a:bodyPr>
            <a:noAutofit/>
          </a:bodyPr>
          <a:lstStyle>
            <a:lvl1pPr>
              <a:buClr>
                <a:schemeClr val="bg2"/>
              </a:buClr>
              <a:defRPr sz="18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0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kolonne og billede - kor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5206" y="0"/>
            <a:ext cx="6095206" cy="6859588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5147952" cy="49320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 i én linje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5" y="1413570"/>
            <a:ext cx="5147953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kolonne og billede - lang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5206" y="0"/>
            <a:ext cx="6095206" cy="6859588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5147952" cy="984885"/>
          </a:xfrm>
          <a:noFill/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 i </a:t>
            </a:r>
            <a:br>
              <a:rPr lang="da-DK" dirty="0"/>
            </a:br>
            <a:r>
              <a:rPr lang="da-DK" dirty="0"/>
              <a:t>to linjer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5" y="1846170"/>
            <a:ext cx="5147953" cy="4535952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d billede m. overlay og tekst (mørke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190413" cy="6859588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5103081"/>
            <a:ext cx="12190413" cy="1756508"/>
          </a:xfrm>
          <a:solidFill>
            <a:schemeClr val="accent2">
              <a:alpha val="75000"/>
            </a:schemeClr>
          </a:solidFill>
        </p:spPr>
        <p:txBody>
          <a:bodyPr lIns="504000" tIns="504000" rIns="504000" bIns="504000" anchor="b" anchorCtr="0"/>
          <a:lstStyle>
            <a:lvl1pPr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Titel eller ”citat”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d billede m. overlay og tekst (hvi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190413" cy="6859588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5103081"/>
            <a:ext cx="12190413" cy="1756508"/>
          </a:xfrm>
          <a:solidFill>
            <a:schemeClr val="bg1">
              <a:alpha val="75000"/>
            </a:schemeClr>
          </a:solidFill>
        </p:spPr>
        <p:txBody>
          <a:bodyPr lIns="504000" tIns="504000" rIns="504000" bIns="504000" anchor="b" anchorCtr="0"/>
          <a:lstStyle>
            <a:lvl1pPr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 eller ”citat”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(hvid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1410840"/>
            <a:ext cx="7084883" cy="2492990"/>
          </a:xfrm>
        </p:spPr>
        <p:txBody>
          <a:bodyPr/>
          <a:lstStyle>
            <a:lvl1pPr>
              <a:lnSpc>
                <a:spcPct val="90000"/>
              </a:lnSpc>
              <a:defRPr sz="6000"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Klik for at redigere titeltypografi i masteren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>
          <a:xfrm>
            <a:off x="522491" y="754002"/>
            <a:ext cx="2844430" cy="184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fld id="{930620B1-FD60-4C45-BA37-83079A603735}" type="datetime2">
              <a:rPr lang="da-DK" smtClean="0"/>
              <a:pPr/>
              <a:t>3. februar 2021</a:t>
            </a:fld>
            <a:endParaRPr lang="da-DK" dirty="0"/>
          </a:p>
        </p:txBody>
      </p:sp>
      <p:pic>
        <p:nvPicPr>
          <p:cNvPr id="1027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8003843" y="5374009"/>
            <a:ext cx="3769323" cy="1135179"/>
          </a:xfrm>
          <a:prstGeom prst="rect">
            <a:avLst/>
          </a:prstGeom>
          <a:noFill/>
        </p:spPr>
      </p:pic>
      <p:sp>
        <p:nvSpPr>
          <p:cNvPr id="16" name="Tekstboks 15"/>
          <p:cNvSpPr txBox="1"/>
          <p:nvPr userDrawn="1"/>
        </p:nvSpPr>
        <p:spPr>
          <a:xfrm>
            <a:off x="444821" y="6166098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kern="1200" dirty="0" err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MitID</a:t>
            </a:r>
            <a:r>
              <a:rPr lang="da-DK" sz="1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 – af partnerskabet mellem Digitaliseringsstyrelsen og de danske pengeinstitutter</a:t>
            </a:r>
            <a:endParaRPr lang="da-DK" sz="1400" dirty="0">
              <a:solidFill>
                <a:schemeClr val="accent1"/>
              </a:solidFill>
            </a:endParaRPr>
          </a:p>
        </p:txBody>
      </p:sp>
      <p:sp>
        <p:nvSpPr>
          <p:cNvPr id="8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509040" y="4150426"/>
            <a:ext cx="7098334" cy="719528"/>
          </a:xfrm>
        </p:spPr>
        <p:txBody>
          <a:bodyPr>
            <a:noAutofit/>
          </a:bodyPr>
          <a:lstStyle>
            <a:lvl1pPr>
              <a:defRPr sz="2200" baseline="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Tilføj evt. undertitel </a:t>
            </a:r>
          </a:p>
        </p:txBody>
      </p:sp>
    </p:spTree>
  </p:cSld>
  <p:clrMapOvr>
    <a:masterClrMapping/>
  </p:clrMapOvr>
  <p:hf hdr="0" ft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d billede m. overlay og tekst (blå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190413" cy="6859588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5103081"/>
            <a:ext cx="12190413" cy="1756508"/>
          </a:xfrm>
          <a:solidFill>
            <a:schemeClr val="accent1">
              <a:alpha val="75000"/>
            </a:schemeClr>
          </a:solidFill>
        </p:spPr>
        <p:txBody>
          <a:bodyPr lIns="504000" tIns="504000" rIns="504000" bIns="504000" anchor="b" anchorCtr="0"/>
          <a:lstStyle>
            <a:lvl1pPr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Titel eller ”citat”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(blå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1410840"/>
            <a:ext cx="7084883" cy="2492990"/>
          </a:xfrm>
        </p:spPr>
        <p:txBody>
          <a:bodyPr/>
          <a:lstStyle>
            <a:lvl1pPr>
              <a:lnSpc>
                <a:spcPct val="9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a-DK"/>
              <a:t>Klik for at redigere titeltypografi i masteren</a:t>
            </a:r>
            <a:endParaRPr lang="da-DK" dirty="0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>
          <a:xfrm>
            <a:off x="522491" y="754002"/>
            <a:ext cx="2844430" cy="184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fld id="{CC161FB7-BDCB-428B-85A9-6F950B2C060A}" type="datetime2">
              <a:rPr lang="da-DK" smtClean="0"/>
              <a:pPr/>
              <a:t>3. februar 2021</a:t>
            </a:fld>
            <a:endParaRPr lang="da-DK" dirty="0"/>
          </a:p>
        </p:txBody>
      </p:sp>
      <p:pic>
        <p:nvPicPr>
          <p:cNvPr id="12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8003844" y="5374009"/>
            <a:ext cx="3769320" cy="1135179"/>
          </a:xfrm>
          <a:prstGeom prst="rect">
            <a:avLst/>
          </a:prstGeom>
          <a:noFill/>
        </p:spPr>
      </p:pic>
      <p:sp>
        <p:nvSpPr>
          <p:cNvPr id="21" name="Tekstboks 20"/>
          <p:cNvSpPr txBox="1"/>
          <p:nvPr userDrawn="1"/>
        </p:nvSpPr>
        <p:spPr>
          <a:xfrm>
            <a:off x="444821" y="6166098"/>
            <a:ext cx="7416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MitID</a:t>
            </a:r>
            <a:r>
              <a:rPr lang="da-DK" sz="14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– af partnerskabet mellem Digitaliseringsstyrelsen og de danske pengeinstitutter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6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509040" y="4150426"/>
            <a:ext cx="7098334" cy="719528"/>
          </a:xfrm>
        </p:spPr>
        <p:txBody>
          <a:bodyPr>
            <a:noAutofit/>
          </a:bodyPr>
          <a:lstStyle>
            <a:lvl1pPr>
              <a:defRPr sz="22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bg1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Tilføj evt. undertitel </a:t>
            </a:r>
          </a:p>
        </p:txBody>
      </p:sp>
    </p:spTree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forside (mørkeblå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2764996"/>
            <a:ext cx="7084883" cy="1329595"/>
          </a:xfrm>
        </p:spPr>
        <p:txBody>
          <a:bodyPr anchor="ctr"/>
          <a:lstStyle>
            <a:lvl1pPr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Klik for at redigere titeltypografi i masteren</a:t>
            </a:r>
          </a:p>
        </p:txBody>
      </p:sp>
      <p:sp>
        <p:nvSpPr>
          <p:cNvPr id="13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10493556" y="749500"/>
            <a:ext cx="1188246" cy="216000"/>
          </a:xfrm>
        </p:spPr>
        <p:txBody>
          <a:bodyPr lIns="0" rIns="0"/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r>
              <a:rPr lang="da-DK"/>
              <a:t>Slide </a:t>
            </a:r>
            <a:fld id="{F7529AE9-C9C1-47F3-9883-CD550D390BA3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7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2"/>
          </a:xfrm>
          <a:prstGeom prst="rect">
            <a:avLst/>
          </a:prstGeom>
          <a:noFill/>
        </p:spPr>
      </p:pic>
    </p:spTree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forside (hvid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2764996"/>
            <a:ext cx="7084883" cy="1329595"/>
          </a:xfrm>
        </p:spPr>
        <p:txBody>
          <a:bodyPr anchor="ctr"/>
          <a:lstStyle>
            <a:lvl1pPr>
              <a:lnSpc>
                <a:spcPct val="90000"/>
              </a:lnSpc>
              <a:defRPr sz="4800"/>
            </a:lvl1pPr>
          </a:lstStyle>
          <a:p>
            <a:r>
              <a:rPr lang="da-DK"/>
              <a:t>Klik for at redigere titeltypografi i masteren</a:t>
            </a:r>
            <a:endParaRPr lang="da-DK" dirty="0"/>
          </a:p>
        </p:txBody>
      </p:sp>
      <p:sp>
        <p:nvSpPr>
          <p:cNvPr id="13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10493556" y="749500"/>
            <a:ext cx="1188246" cy="216000"/>
          </a:xfrm>
        </p:spPr>
        <p:txBody>
          <a:bodyPr lIns="0" rIns="0"/>
          <a:lstStyle>
            <a:lvl1pPr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F7529AE9-C9C1-47F3-9883-CD550D390BA3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7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forside (blå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2764996"/>
            <a:ext cx="7084883" cy="1329595"/>
          </a:xfrm>
        </p:spPr>
        <p:txBody>
          <a:bodyPr anchor="ctr"/>
          <a:lstStyle>
            <a:lvl1pPr>
              <a:lnSpc>
                <a:spcPct val="9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a-DK"/>
              <a:t>Klik for at redigere titeltypografi i masteren</a:t>
            </a:r>
            <a:endParaRPr lang="da-DK" dirty="0"/>
          </a:p>
        </p:txBody>
      </p:sp>
      <p:sp>
        <p:nvSpPr>
          <p:cNvPr id="24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10493556" y="749500"/>
            <a:ext cx="1188246" cy="216000"/>
          </a:xfrm>
        </p:spPr>
        <p:txBody>
          <a:bodyPr lIns="0" rIns="0"/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r>
              <a:rPr lang="da-DK"/>
              <a:t>Slide </a:t>
            </a:r>
            <a:fld id="{498701DA-8ED0-4068-BC32-38848BDA3233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4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823769" y="477466"/>
            <a:ext cx="893144" cy="268981"/>
          </a:xfrm>
          <a:prstGeom prst="rect">
            <a:avLst/>
          </a:prstGeom>
          <a:noFill/>
        </p:spPr>
      </p:pic>
    </p:spTree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k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3459"/>
            <a:ext cx="9972488" cy="492443"/>
          </a:xfrm>
        </p:spPr>
        <p:txBody>
          <a:bodyPr/>
          <a:lstStyle>
            <a:lvl1pPr>
              <a:defRPr sz="3200"/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15206" y="1413569"/>
            <a:ext cx="11160000" cy="4968000"/>
          </a:xfrm>
        </p:spPr>
        <p:txBody>
          <a:bodyPr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b="0">
                <a:solidFill>
                  <a:schemeClr val="tx2"/>
                </a:solidFill>
              </a:defRPr>
            </a:lvl1pPr>
            <a:lvl2pPr marL="216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</a:defRPr>
            </a:lvl2pPr>
            <a:lvl3pPr marL="432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Nunito" pitchFamily="2" charset="0"/>
              <a:buChar char="−"/>
              <a:defRPr>
                <a:solidFill>
                  <a:schemeClr val="tx2"/>
                </a:solidFill>
              </a:defRPr>
            </a:lvl3pPr>
            <a:lvl4pPr marL="648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</a:defRPr>
            </a:lvl4pPr>
            <a:lvl5pPr marL="864000" indent="-216000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Nunito" pitchFamily="2" charset="0"/>
              <a:buChar char="−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10493556" y="749500"/>
            <a:ext cx="1188246" cy="216000"/>
          </a:xfrm>
        </p:spPr>
        <p:txBody>
          <a:bodyPr lIns="0" rIns="0"/>
          <a:lstStyle>
            <a:lvl1pPr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F7529AE9-C9C1-47F3-9883-CD550D390BA3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9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2504" y="477466"/>
            <a:ext cx="895675" cy="2689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kolo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9972488" cy="493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15205" y="1413570"/>
            <a:ext cx="5436000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6245372" y="1413570"/>
            <a:ext cx="5436000" cy="49680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buFont typeface="Nunito" pitchFamily="2" charset="0"/>
              <a:buChar char="−"/>
              <a:defRPr sz="1800"/>
            </a:lvl3pPr>
            <a:lvl4pPr>
              <a:defRPr sz="1800"/>
            </a:lvl4pPr>
            <a:lvl5pPr>
              <a:buFont typeface="Nunito" pitchFamily="2" charset="0"/>
              <a:buChar char="−"/>
              <a:defRPr sz="18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0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2504" y="477466"/>
            <a:ext cx="895675" cy="2689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kolo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5206" y="478013"/>
            <a:ext cx="9972488" cy="492443"/>
          </a:xfrm>
        </p:spPr>
        <p:txBody>
          <a:bodyPr/>
          <a:lstStyle>
            <a:lvl1pPr>
              <a:defRPr/>
            </a:lvl1pPr>
          </a:lstStyle>
          <a:p>
            <a:r>
              <a:rPr lang="da-DK" dirty="0"/>
              <a:t>Titel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10493556" y="749087"/>
            <a:ext cx="1187816" cy="216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9" name="Pladsholder til indhold 2"/>
          <p:cNvSpPr>
            <a:spLocks noGrp="1"/>
          </p:cNvSpPr>
          <p:nvPr>
            <p:ph sz="half" idx="13" hasCustomPrompt="1"/>
          </p:nvPr>
        </p:nvSpPr>
        <p:spPr>
          <a:xfrm>
            <a:off x="515206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10" name="Pladsholder til indhold 2"/>
          <p:cNvSpPr>
            <a:spLocks noGrp="1"/>
          </p:cNvSpPr>
          <p:nvPr>
            <p:ph sz="half" idx="14" hasCustomPrompt="1"/>
          </p:nvPr>
        </p:nvSpPr>
        <p:spPr>
          <a:xfrm>
            <a:off x="4342972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11" name="Pladsholder til indhold 2"/>
          <p:cNvSpPr>
            <a:spLocks noGrp="1"/>
          </p:cNvSpPr>
          <p:nvPr>
            <p:ph sz="half" idx="15" hasCustomPrompt="1"/>
          </p:nvPr>
        </p:nvSpPr>
        <p:spPr>
          <a:xfrm>
            <a:off x="8170738" y="1413570"/>
            <a:ext cx="3528000" cy="49680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buFont typeface="Nunito" pitchFamily="2" charset="0"/>
              <a:buChar char="−"/>
              <a:defRPr sz="1800">
                <a:solidFill>
                  <a:schemeClr val="tx2"/>
                </a:solidFill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a-DK" dirty="0"/>
              <a:t>Klik for tilføje tekst. Bemærk, at tekster bliver til punktopstillinger fra 2. listeniveau. Brug derfor indrykning, hvis du ønsker punktopstilling.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pic>
        <p:nvPicPr>
          <p:cNvPr id="13" name="Picture 3" descr="C:\__BRO-KOMMUNIKATION\KUNDER\MitID_DIGST\Grafik\logo_blue.e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2504" y="477466"/>
            <a:ext cx="895675" cy="2689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15206" y="478013"/>
            <a:ext cx="9972488" cy="4924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a-DK" dirty="0"/>
              <a:t>Klik for at redigere titeltypografi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15206" y="1414106"/>
            <a:ext cx="11160000" cy="49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a-DK" dirty="0"/>
              <a:t>Klik for at redigere typografi i masteren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  <a:p>
            <a:pPr lvl="5"/>
            <a:r>
              <a:rPr lang="da-DK" dirty="0"/>
              <a:t>Sjette niveau</a:t>
            </a:r>
          </a:p>
          <a:p>
            <a:pPr lvl="6"/>
            <a:r>
              <a:rPr lang="da-DK" dirty="0"/>
              <a:t>Syvende niveau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10493556" y="754002"/>
            <a:ext cx="1187816" cy="216000"/>
          </a:xfrm>
          <a:prstGeom prst="rect">
            <a:avLst/>
          </a:prstGeom>
        </p:spPr>
        <p:txBody>
          <a:bodyPr vert="horz" lIns="0" tIns="59569" rIns="0" bIns="59569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a-DK"/>
              <a:t>Slide </a:t>
            </a:r>
            <a:fld id="{B07C2F80-8784-479C-8AA1-42992994BE30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  <p:sldLayoutId id="2147483663" r:id="rId3"/>
    <p:sldLayoutId id="2147483667" r:id="rId4"/>
    <p:sldLayoutId id="2147483666" r:id="rId5"/>
    <p:sldLayoutId id="2147483668" r:id="rId6"/>
    <p:sldLayoutId id="2147483650" r:id="rId7"/>
    <p:sldLayoutId id="2147483652" r:id="rId8"/>
    <p:sldLayoutId id="2147483661" r:id="rId9"/>
    <p:sldLayoutId id="2147483675" r:id="rId10"/>
    <p:sldLayoutId id="2147483676" r:id="rId11"/>
    <p:sldLayoutId id="2147483677" r:id="rId12"/>
    <p:sldLayoutId id="2147483679" r:id="rId13"/>
    <p:sldLayoutId id="2147483678" r:id="rId14"/>
    <p:sldLayoutId id="2147483680" r:id="rId15"/>
    <p:sldLayoutId id="2147483671" r:id="rId16"/>
    <p:sldLayoutId id="2147483670" r:id="rId17"/>
    <p:sldLayoutId id="2147483673" r:id="rId18"/>
    <p:sldLayoutId id="2147483674" r:id="rId19"/>
    <p:sldLayoutId id="2147483672" r:id="rId20"/>
    <p:sldLayoutId id="2147483669" r:id="rId21"/>
  </p:sldLayoutIdLst>
  <p:hf hdr="0" ftr="0" dt="0"/>
  <p:txStyles>
    <p:titleStyle>
      <a:lvl1pPr algn="l" defTabSz="1191372" rtl="0" eaLnBrk="1" latinLnBrk="0" hangingPunct="1"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1191372" rtl="0" eaLnBrk="1" latinLnBrk="0" hangingPunct="1">
        <a:lnSpc>
          <a:spcPct val="105000"/>
        </a:lnSpc>
        <a:spcBef>
          <a:spcPts val="600"/>
        </a:spcBef>
        <a:buFont typeface="Arial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216000" indent="-216000" algn="l" defTabSz="1191372" rtl="0" eaLnBrk="1" latinLnBrk="0" hangingPunct="1">
        <a:lnSpc>
          <a:spcPct val="105000"/>
        </a:lnSpc>
        <a:spcBef>
          <a:spcPts val="4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432000" indent="-216000" algn="l" defTabSz="1191372" rtl="0" eaLnBrk="1" latinLnBrk="0" hangingPunct="1">
        <a:lnSpc>
          <a:spcPct val="105000"/>
        </a:lnSpc>
        <a:spcBef>
          <a:spcPts val="400"/>
        </a:spcBef>
        <a:buClr>
          <a:schemeClr val="accent1"/>
        </a:buClr>
        <a:buFont typeface="Nunito" pitchFamily="2" charset="0"/>
        <a:buChar char="−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648000" indent="-216000" algn="l" defTabSz="1191372" rtl="0" eaLnBrk="1" latinLnBrk="0" hangingPunct="1">
        <a:lnSpc>
          <a:spcPct val="105000"/>
        </a:lnSpc>
        <a:spcBef>
          <a:spcPts val="4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864000" indent="-216000" algn="l" defTabSz="1191372" rtl="0" eaLnBrk="1" latinLnBrk="0" hangingPunct="1">
        <a:lnSpc>
          <a:spcPct val="105000"/>
        </a:lnSpc>
        <a:spcBef>
          <a:spcPts val="400"/>
        </a:spcBef>
        <a:buClr>
          <a:schemeClr val="accent1"/>
        </a:buClr>
        <a:buFont typeface="Nunito" pitchFamily="2" charset="0"/>
        <a:buChar char="−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080000" indent="-216000" algn="l" defTabSz="1191372" rtl="0" eaLnBrk="1" latinLnBrk="0" hangingPunct="1">
        <a:lnSpc>
          <a:spcPct val="105000"/>
        </a:lnSpc>
        <a:spcBef>
          <a:spcPts val="4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296000" indent="-216000" algn="l" defTabSz="1191372" rtl="0" eaLnBrk="1" latinLnBrk="0" hangingPunct="1">
        <a:lnSpc>
          <a:spcPct val="105000"/>
        </a:lnSpc>
        <a:spcBef>
          <a:spcPts val="400"/>
        </a:spcBef>
        <a:buClr>
          <a:schemeClr val="accent1"/>
        </a:buClr>
        <a:buFont typeface="IBM Plex Sans" pitchFamily="34" charset="0"/>
        <a:buChar char="−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4467644" indent="-297843" algn="l" defTabSz="119137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63330" indent="-297843" algn="l" defTabSz="119137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95686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91372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87058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82744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78429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74115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69801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65487" algn="l" defTabSz="119137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2491" y="1410840"/>
            <a:ext cx="7084883" cy="1661993"/>
          </a:xfrm>
        </p:spPr>
        <p:txBody>
          <a:bodyPr/>
          <a:lstStyle/>
          <a:p>
            <a:r>
              <a:rPr lang="da-DK" dirty="0" smtClean="0"/>
              <a:t>Retningslinjer for kommunikation </a:t>
            </a:r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E3DCF-C5A7-4BFD-B20D-171B368679FD}" type="datetime2">
              <a:rPr lang="da-DK" smtClean="0"/>
              <a:pPr/>
              <a:t>3. februar 2021</a:t>
            </a:fld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478582" y="4063638"/>
            <a:ext cx="648072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>
                <a:solidFill>
                  <a:schemeClr val="bg1"/>
                </a:solidFill>
              </a:rPr>
              <a:t>Februar 2021</a:t>
            </a:r>
            <a:endParaRPr lang="da-DK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dsholder til billede 4" descr="halv-skærm-kodeviser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 l="12" r="12"/>
          <a:stretch>
            <a:fillRect/>
          </a:stretch>
        </p:blipFill>
        <p:spPr/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15206" y="495943"/>
            <a:ext cx="4211848" cy="984885"/>
          </a:xfrm>
        </p:spPr>
        <p:txBody>
          <a:bodyPr/>
          <a:lstStyle/>
          <a:p>
            <a:r>
              <a:rPr lang="da-DK" dirty="0"/>
              <a:t>Fremtidens </a:t>
            </a:r>
            <a:r>
              <a:rPr lang="da-DK" dirty="0" err="1"/>
              <a:t>NemID</a:t>
            </a:r>
            <a:r>
              <a:rPr lang="da-DK" dirty="0"/>
              <a:t> hedder </a:t>
            </a:r>
            <a:r>
              <a:rPr lang="da-DK" dirty="0" err="1"/>
              <a:t>MitID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1"/>
          </p:nvPr>
        </p:nvSpPr>
        <p:spPr>
          <a:xfrm>
            <a:off x="515205" y="1846170"/>
            <a:ext cx="5147953" cy="4535952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da-DK" dirty="0"/>
              <a:t>I løbet af 2021 bliver </a:t>
            </a:r>
            <a:r>
              <a:rPr lang="da-DK" dirty="0" err="1" smtClean="0"/>
              <a:t>NemID</a:t>
            </a:r>
            <a:r>
              <a:rPr lang="da-DK" dirty="0" smtClean="0"/>
              <a:t> </a:t>
            </a:r>
            <a:r>
              <a:rPr lang="da-DK" dirty="0"/>
              <a:t>erstattet af </a:t>
            </a:r>
            <a:r>
              <a:rPr lang="da-DK" dirty="0" err="1"/>
              <a:t>MitID</a:t>
            </a:r>
            <a:r>
              <a:rPr lang="da-DK" dirty="0"/>
              <a:t>. </a:t>
            </a:r>
            <a:r>
              <a:rPr lang="da-DK" dirty="0" err="1"/>
              <a:t>MitID</a:t>
            </a:r>
            <a:r>
              <a:rPr lang="da-DK" dirty="0"/>
              <a:t> er vores </a:t>
            </a:r>
            <a:r>
              <a:rPr lang="da-DK" b="1" dirty="0"/>
              <a:t>nye personlige, sikre digitale løsning </a:t>
            </a:r>
            <a:r>
              <a:rPr lang="da-DK" dirty="0"/>
              <a:t>til personidentifikation, som kan bruges både til det offentlige og til det private Danmark.</a:t>
            </a:r>
          </a:p>
          <a:p>
            <a:pPr>
              <a:spcAft>
                <a:spcPts val="1200"/>
              </a:spcAft>
            </a:pPr>
            <a:r>
              <a:rPr lang="da-DK" dirty="0" smtClean="0"/>
              <a:t>Digitale </a:t>
            </a:r>
            <a:r>
              <a:rPr lang="da-DK" dirty="0"/>
              <a:t>løsninger bliver erstattet af nye over tid. Det gør </a:t>
            </a:r>
            <a:r>
              <a:rPr lang="da-DK" dirty="0" smtClean="0"/>
              <a:t>de, </a:t>
            </a:r>
            <a:r>
              <a:rPr lang="da-DK" dirty="0"/>
              <a:t>fordi de skal være sikre og kunne følge med udviklingen, ligesom vi kender det fra vores </a:t>
            </a:r>
            <a:r>
              <a:rPr lang="da-DK" dirty="0" smtClean="0"/>
              <a:t>mobiltelefon </a:t>
            </a:r>
            <a:r>
              <a:rPr lang="da-DK" dirty="0"/>
              <a:t>og computer. Derudover udløber kontrakten for den eksisterende </a:t>
            </a:r>
            <a:r>
              <a:rPr lang="da-DK" dirty="0" err="1" smtClean="0"/>
              <a:t>NemID</a:t>
            </a:r>
            <a:r>
              <a:rPr lang="da-DK" dirty="0" smtClean="0"/>
              <a:t>-løsning.</a:t>
            </a:r>
          </a:p>
          <a:p>
            <a:pPr>
              <a:spcAft>
                <a:spcPts val="1200"/>
              </a:spcAft>
            </a:pPr>
            <a:r>
              <a:rPr lang="da-DK" dirty="0" err="1" smtClean="0"/>
              <a:t>NemID</a:t>
            </a:r>
            <a:r>
              <a:rPr lang="da-DK" dirty="0" smtClean="0"/>
              <a:t> </a:t>
            </a:r>
            <a:r>
              <a:rPr lang="da-DK" dirty="0"/>
              <a:t>har været vores alle </a:t>
            </a:r>
            <a:r>
              <a:rPr lang="da-DK" dirty="0" err="1"/>
              <a:t>sammens</a:t>
            </a:r>
            <a:r>
              <a:rPr lang="da-DK" dirty="0"/>
              <a:t> digitale nøgle til det digitale Danmark, men </a:t>
            </a:r>
            <a:r>
              <a:rPr lang="da-DK" dirty="0" err="1"/>
              <a:t>NemID</a:t>
            </a:r>
            <a:r>
              <a:rPr lang="da-DK" dirty="0"/>
              <a:t> er ikke gearet til fremtiden. </a:t>
            </a:r>
            <a:r>
              <a:rPr lang="da-DK" dirty="0" smtClean="0"/>
              <a:t>Derfor skal vi i fremtiden bruge </a:t>
            </a:r>
            <a:r>
              <a:rPr lang="da-DK" dirty="0" err="1" smtClean="0"/>
              <a:t>MitID</a:t>
            </a:r>
            <a:r>
              <a:rPr lang="da-DK" dirty="0"/>
              <a:t>.</a:t>
            </a:r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59"/>
          <a:stretch/>
        </p:blipFill>
        <p:spPr>
          <a:xfrm>
            <a:off x="6095206" y="0"/>
            <a:ext cx="6087170" cy="688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2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 overordnede slutbrugerbudskaber 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smtClean="0"/>
              <a:t>Slide </a:t>
            </a:r>
            <a:fld id="{F7529AE9-C9C1-47F3-9883-CD550D390BA3}" type="slidenum">
              <a:rPr lang="da-DK" smtClean="0"/>
              <a:pPr/>
              <a:t>3</a:t>
            </a:fld>
            <a:endParaRPr lang="da-DK" dirty="0"/>
          </a:p>
        </p:txBody>
      </p:sp>
      <p:sp>
        <p:nvSpPr>
          <p:cNvPr id="5" name="Pladsholder til indhold 2"/>
          <p:cNvSpPr txBox="1">
            <a:spLocks/>
          </p:cNvSpPr>
          <p:nvPr/>
        </p:nvSpPr>
        <p:spPr>
          <a:xfrm>
            <a:off x="551830" y="1274769"/>
            <a:ext cx="11160000" cy="5708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1191372" rtl="0" eaLnBrk="1" latinLnBrk="0" hangingPunct="1">
              <a:lnSpc>
                <a:spcPct val="105000"/>
              </a:lnSpc>
              <a:spcBef>
                <a:spcPts val="600"/>
              </a:spcBef>
              <a:buFont typeface="Arial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1191372" rtl="0" eaLnBrk="1" latinLnBrk="0" hangingPunct="1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32000" indent="-216000" algn="l" defTabSz="1191372" rtl="0" eaLnBrk="1" latinLnBrk="0" hangingPunct="1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Nunito" pitchFamily="2" charset="0"/>
              <a:buChar char="−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48000" indent="-216000" algn="l" defTabSz="1191372" rtl="0" eaLnBrk="1" latinLnBrk="0" hangingPunct="1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864000" indent="-216000" algn="l" defTabSz="1191372" rtl="0" eaLnBrk="1" latinLnBrk="0" hangingPunct="1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Nunito" pitchFamily="2" charset="0"/>
              <a:buChar char="−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080000" indent="-216000" algn="l" defTabSz="1191372" rtl="0" eaLnBrk="1" latinLnBrk="0" hangingPunct="1">
              <a:lnSpc>
                <a:spcPct val="105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96000" indent="-216000" algn="l" defTabSz="1191372" rtl="0" eaLnBrk="1" latinLnBrk="0" hangingPunct="1">
              <a:lnSpc>
                <a:spcPct val="105000"/>
              </a:lnSpc>
              <a:spcBef>
                <a:spcPts val="400"/>
              </a:spcBef>
              <a:buClr>
                <a:schemeClr val="accent1"/>
              </a:buClr>
              <a:buFont typeface="IBM Plex Sans" pitchFamily="34" charset="0"/>
              <a:buChar char="−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4467644" indent="-297843" algn="l" defTabSz="11913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63330" indent="-297843" algn="l" defTabSz="11913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2800" b="1" dirty="0" smtClean="0">
                <a:solidFill>
                  <a:schemeClr val="accent1"/>
                </a:solidFill>
              </a:rPr>
              <a:t>NemID bliver til MitID:</a:t>
            </a:r>
            <a:endParaRPr lang="nb-NO" sz="2800" b="1" dirty="0">
              <a:solidFill>
                <a:schemeClr val="accent1"/>
              </a:solidFill>
            </a:endParaRPr>
          </a:p>
        </p:txBody>
      </p:sp>
      <p:sp>
        <p:nvSpPr>
          <p:cNvPr id="6" name="Pladsholder til indhold 3"/>
          <p:cNvSpPr>
            <a:spLocks noGrp="1"/>
          </p:cNvSpPr>
          <p:nvPr>
            <p:ph sz="half" idx="4294967295"/>
          </p:nvPr>
        </p:nvSpPr>
        <p:spPr>
          <a:xfrm>
            <a:off x="515206" y="1954356"/>
            <a:ext cx="2771688" cy="39138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marL="87313"/>
            <a:r>
              <a:rPr lang="nb-NO" sz="1600" b="1" dirty="0"/>
              <a:t>MitID styrker det digitale </a:t>
            </a:r>
            <a:r>
              <a:rPr lang="nb-NO" sz="1600" b="1" dirty="0" smtClean="0"/>
              <a:t>Danmark</a:t>
            </a:r>
          </a:p>
          <a:p>
            <a:pPr>
              <a:spcBef>
                <a:spcPts val="0"/>
              </a:spcBef>
            </a:pPr>
            <a:endParaRPr lang="da-DK" sz="1600" dirty="0" smtClean="0"/>
          </a:p>
          <a:p>
            <a:pPr marL="215900" lvl="1" indent="-128588">
              <a:spcBef>
                <a:spcPts val="0"/>
              </a:spcBef>
            </a:pPr>
            <a:r>
              <a:rPr lang="da-DK" sz="1600" dirty="0" smtClean="0"/>
              <a:t>Hvad: </a:t>
            </a:r>
            <a:r>
              <a:rPr lang="da-DK" sz="1600" dirty="0"/>
              <a:t>Nu kommer der en ny digital ID-løsning, der afløser NemID</a:t>
            </a:r>
          </a:p>
          <a:p>
            <a:pPr marL="215900" lvl="1" indent="-128588">
              <a:spcBef>
                <a:spcPts val="0"/>
              </a:spcBef>
            </a:pPr>
            <a:endParaRPr lang="da-DK" sz="1600" dirty="0" smtClean="0"/>
          </a:p>
          <a:p>
            <a:pPr marL="215900" lvl="1" indent="-128588">
              <a:spcBef>
                <a:spcPts val="0"/>
              </a:spcBef>
            </a:pPr>
            <a:r>
              <a:rPr lang="da-DK" sz="1600" dirty="0" smtClean="0"/>
              <a:t>Hvordan: MitID </a:t>
            </a:r>
            <a:r>
              <a:rPr lang="da-DK" sz="1600" dirty="0"/>
              <a:t>erstatter NemID</a:t>
            </a:r>
          </a:p>
          <a:p>
            <a:pPr marL="215900" lvl="1" indent="-128588">
              <a:spcBef>
                <a:spcPts val="0"/>
              </a:spcBef>
            </a:pPr>
            <a:endParaRPr lang="da-DK" sz="1600" dirty="0" smtClean="0"/>
          </a:p>
          <a:p>
            <a:pPr marL="215900" lvl="1" indent="-128588">
              <a:spcBef>
                <a:spcPts val="0"/>
              </a:spcBef>
            </a:pPr>
            <a:r>
              <a:rPr lang="da-DK" sz="1600" dirty="0" smtClean="0"/>
              <a:t>Hvorfor: MitID </a:t>
            </a:r>
            <a:r>
              <a:rPr lang="da-DK" sz="1600" dirty="0"/>
              <a:t>kommer, fordi vi har behov for en løsning, som er bygget til en mere </a:t>
            </a:r>
            <a:r>
              <a:rPr lang="da-DK" sz="1600" dirty="0" smtClean="0"/>
              <a:t>digitaliseret hverdag </a:t>
            </a:r>
            <a:r>
              <a:rPr lang="da-DK" sz="1600" dirty="0"/>
              <a:t>og </a:t>
            </a:r>
            <a:r>
              <a:rPr lang="da-DK" sz="1600" dirty="0" smtClean="0"/>
              <a:t>arbejdsdag</a:t>
            </a:r>
          </a:p>
          <a:p>
            <a:endParaRPr lang="da-DK" sz="1600" dirty="0"/>
          </a:p>
          <a:p>
            <a:endParaRPr lang="nb-NO" sz="1600" b="1" dirty="0"/>
          </a:p>
          <a:p>
            <a:endParaRPr lang="da-DK" dirty="0"/>
          </a:p>
        </p:txBody>
      </p:sp>
      <p:sp>
        <p:nvSpPr>
          <p:cNvPr id="7" name="Pladsholder til indhold 3"/>
          <p:cNvSpPr>
            <a:spLocks noGrp="1"/>
          </p:cNvSpPr>
          <p:nvPr>
            <p:ph sz="half" idx="4294967295"/>
          </p:nvPr>
        </p:nvSpPr>
        <p:spPr>
          <a:xfrm>
            <a:off x="3430910" y="1955048"/>
            <a:ext cx="2771688" cy="391314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marL="87313"/>
            <a:r>
              <a:rPr lang="nb-NO" sz="1600" b="1" dirty="0"/>
              <a:t>Det skal fortsat være trygt at bruge digitale </a:t>
            </a:r>
            <a:r>
              <a:rPr lang="nb-NO" sz="1600" b="1" dirty="0" smtClean="0"/>
              <a:t>løsninger</a:t>
            </a:r>
          </a:p>
          <a:p>
            <a:pPr>
              <a:spcBef>
                <a:spcPts val="0"/>
              </a:spcBef>
            </a:pPr>
            <a:endParaRPr lang="nb-NO" sz="1600" b="1" dirty="0"/>
          </a:p>
          <a:p>
            <a:pPr marL="263525" lvl="1" indent="-176213">
              <a:spcBef>
                <a:spcPts val="0"/>
              </a:spcBef>
            </a:pPr>
            <a:r>
              <a:rPr lang="da-DK" sz="1600" dirty="0" smtClean="0"/>
              <a:t>Hvad: Med </a:t>
            </a:r>
            <a:r>
              <a:rPr lang="da-DK" sz="1600" dirty="0"/>
              <a:t>MitID får Danmark en ny tryg og sikker digital løsning</a:t>
            </a:r>
          </a:p>
          <a:p>
            <a:pPr marL="263525" lvl="1" indent="-176213">
              <a:spcBef>
                <a:spcPts val="0"/>
              </a:spcBef>
            </a:pPr>
            <a:endParaRPr lang="da-DK" sz="1600" dirty="0" smtClean="0"/>
          </a:p>
          <a:p>
            <a:pPr marL="263525" lvl="1" indent="-176213">
              <a:spcBef>
                <a:spcPts val="0"/>
              </a:spcBef>
            </a:pPr>
            <a:r>
              <a:rPr lang="da-DK" sz="1600" dirty="0" smtClean="0"/>
              <a:t>Hvordan: </a:t>
            </a:r>
            <a:r>
              <a:rPr lang="da-DK" sz="1600" dirty="0"/>
              <a:t>Sikkerheden og brugervenligheden i MitID er i højsædet.</a:t>
            </a:r>
          </a:p>
          <a:p>
            <a:pPr marL="263525" lvl="1" indent="-176213">
              <a:spcBef>
                <a:spcPts val="0"/>
              </a:spcBef>
            </a:pPr>
            <a:endParaRPr lang="da-DK" sz="1600" dirty="0" smtClean="0"/>
          </a:p>
          <a:p>
            <a:pPr marL="263525" lvl="1" indent="-176213">
              <a:spcBef>
                <a:spcPts val="0"/>
              </a:spcBef>
            </a:pPr>
            <a:r>
              <a:rPr lang="da-DK" sz="1600" dirty="0" smtClean="0"/>
              <a:t>Hvorfor: </a:t>
            </a:r>
            <a:r>
              <a:rPr lang="da-DK" sz="1600" dirty="0"/>
              <a:t>Fordi digitalisering skal være trygt for alle brugere uanset behov og kompetencer.</a:t>
            </a:r>
          </a:p>
          <a:p>
            <a:pPr marL="87313">
              <a:spcBef>
                <a:spcPts val="0"/>
              </a:spcBef>
            </a:pPr>
            <a:endParaRPr lang="nb-NO" sz="1600" b="1" dirty="0"/>
          </a:p>
          <a:p>
            <a:endParaRPr lang="da-DK" dirty="0"/>
          </a:p>
        </p:txBody>
      </p:sp>
      <p:sp>
        <p:nvSpPr>
          <p:cNvPr id="8" name="Pladsholder til indhold 3"/>
          <p:cNvSpPr>
            <a:spLocks noGrp="1"/>
          </p:cNvSpPr>
          <p:nvPr>
            <p:ph sz="half" idx="4294967295"/>
          </p:nvPr>
        </p:nvSpPr>
        <p:spPr>
          <a:xfrm>
            <a:off x="6347854" y="1955300"/>
            <a:ext cx="2771688" cy="3925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marL="87313"/>
            <a:r>
              <a:rPr lang="nb-NO" sz="1600" b="1" dirty="0"/>
              <a:t>MitID imødekommer fremtidens behov </a:t>
            </a:r>
            <a:endParaRPr lang="nb-NO" sz="1600" b="1" dirty="0" smtClean="0"/>
          </a:p>
          <a:p>
            <a:pPr>
              <a:spcBef>
                <a:spcPts val="0"/>
              </a:spcBef>
            </a:pPr>
            <a:endParaRPr lang="da-DK" sz="1600" dirty="0" smtClean="0">
              <a:solidFill>
                <a:schemeClr val="tx1"/>
              </a:solidFill>
            </a:endParaRPr>
          </a:p>
          <a:p>
            <a:pPr marL="215900" lvl="1" indent="-128588">
              <a:spcBef>
                <a:spcPts val="0"/>
              </a:spcBef>
            </a:pPr>
            <a:r>
              <a:rPr lang="da-DK" sz="1600" dirty="0" smtClean="0"/>
              <a:t>Hvad: MitID </a:t>
            </a:r>
            <a:r>
              <a:rPr lang="da-DK" sz="1600" dirty="0"/>
              <a:t>er en fremtidssikret løsning for private brugere og virksomheder.</a:t>
            </a:r>
          </a:p>
          <a:p>
            <a:pPr marL="215900" lvl="1" indent="-128588">
              <a:spcBef>
                <a:spcPts val="0"/>
              </a:spcBef>
            </a:pPr>
            <a:endParaRPr lang="da-DK" sz="1600" dirty="0" smtClean="0"/>
          </a:p>
          <a:p>
            <a:pPr marL="215900" lvl="1" indent="-128588">
              <a:spcBef>
                <a:spcPts val="0"/>
              </a:spcBef>
            </a:pPr>
            <a:r>
              <a:rPr lang="da-DK" sz="1600" dirty="0" smtClean="0"/>
              <a:t>Hvordan: Løsningerne </a:t>
            </a:r>
            <a:r>
              <a:rPr lang="da-DK" sz="1600" dirty="0"/>
              <a:t>bliver nemmere at udvikle og opdatere løbende.</a:t>
            </a:r>
          </a:p>
          <a:p>
            <a:pPr marL="215900" lvl="1" indent="-128588">
              <a:spcBef>
                <a:spcPts val="0"/>
              </a:spcBef>
            </a:pPr>
            <a:endParaRPr lang="da-DK" sz="1600" dirty="0" smtClean="0"/>
          </a:p>
          <a:p>
            <a:pPr marL="215900" lvl="1" indent="-128588">
              <a:spcBef>
                <a:spcPts val="0"/>
              </a:spcBef>
            </a:pPr>
            <a:r>
              <a:rPr lang="da-DK" sz="1600" dirty="0" smtClean="0"/>
              <a:t>Hvorfor: Fordi </a:t>
            </a:r>
            <a:r>
              <a:rPr lang="da-DK" sz="1600" dirty="0"/>
              <a:t>vores behov, internationale krav og trusselsbilledet ændrer sig.</a:t>
            </a:r>
          </a:p>
          <a:p>
            <a:endParaRPr lang="nb-NO" sz="1600" b="1" dirty="0"/>
          </a:p>
          <a:p>
            <a:endParaRPr lang="da-DK" dirty="0"/>
          </a:p>
        </p:txBody>
      </p:sp>
      <p:sp>
        <p:nvSpPr>
          <p:cNvPr id="9" name="Pladsholder til indhold 3"/>
          <p:cNvSpPr>
            <a:spLocks noGrp="1"/>
          </p:cNvSpPr>
          <p:nvPr>
            <p:ph sz="half" idx="4294967295"/>
          </p:nvPr>
        </p:nvSpPr>
        <p:spPr>
          <a:xfrm>
            <a:off x="9263558" y="1930326"/>
            <a:ext cx="2771688" cy="395056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marL="87313"/>
            <a:r>
              <a:rPr lang="nb-NO" sz="1600" b="1" dirty="0"/>
              <a:t>MitID er nemt og praktisk at bruge </a:t>
            </a:r>
            <a:endParaRPr lang="nb-NO" sz="1600" b="1" dirty="0" smtClean="0"/>
          </a:p>
          <a:p>
            <a:endParaRPr lang="nb-NO" sz="1600" b="1" dirty="0" smtClean="0"/>
          </a:p>
          <a:p>
            <a:pPr marL="215900" lvl="1" indent="-128588">
              <a:spcBef>
                <a:spcPts val="0"/>
              </a:spcBef>
            </a:pPr>
            <a:r>
              <a:rPr lang="nb-NO" sz="1600" dirty="0" smtClean="0"/>
              <a:t>Hvad: </a:t>
            </a:r>
            <a:r>
              <a:rPr lang="da-DK" sz="1600" dirty="0" smtClean="0"/>
              <a:t>MitID </a:t>
            </a:r>
            <a:r>
              <a:rPr lang="da-DK" sz="1600" dirty="0"/>
              <a:t>er nemt for alle at få og bruge.</a:t>
            </a:r>
          </a:p>
          <a:p>
            <a:pPr marL="215900" lvl="1" indent="-128588">
              <a:spcBef>
                <a:spcPts val="0"/>
              </a:spcBef>
            </a:pPr>
            <a:endParaRPr lang="da-DK" sz="1600" dirty="0" smtClean="0"/>
          </a:p>
          <a:p>
            <a:pPr marL="215900" lvl="1" indent="-128588">
              <a:spcBef>
                <a:spcPts val="0"/>
              </a:spcBef>
            </a:pPr>
            <a:r>
              <a:rPr lang="da-DK" sz="1600" dirty="0" smtClean="0"/>
              <a:t>Hvordan: </a:t>
            </a:r>
            <a:r>
              <a:rPr lang="da-DK" sz="1600" dirty="0"/>
              <a:t>Det er lige ved hånden, og der er fortsat hjælp at hente til at få og bruge MitID.</a:t>
            </a:r>
          </a:p>
          <a:p>
            <a:pPr marL="215900" lvl="1" indent="-128588">
              <a:spcBef>
                <a:spcPts val="0"/>
              </a:spcBef>
            </a:pPr>
            <a:endParaRPr lang="da-DK" sz="1600" dirty="0" smtClean="0"/>
          </a:p>
          <a:p>
            <a:pPr marL="215900" lvl="1" indent="-128588">
              <a:spcBef>
                <a:spcPts val="0"/>
              </a:spcBef>
            </a:pPr>
            <a:r>
              <a:rPr lang="da-DK" sz="1600" dirty="0" smtClean="0"/>
              <a:t>Hvorfor: Fordi </a:t>
            </a:r>
            <a:r>
              <a:rPr lang="da-DK" sz="1600" dirty="0"/>
              <a:t>MitID passer til forskellige behov og kompetencer.</a:t>
            </a:r>
          </a:p>
          <a:p>
            <a:endParaRPr lang="nb-NO" sz="1600" b="1" dirty="0"/>
          </a:p>
          <a:p>
            <a:endParaRPr lang="da-DK" dirty="0"/>
          </a:p>
        </p:txBody>
      </p:sp>
      <p:sp>
        <p:nvSpPr>
          <p:cNvPr id="10" name="Pladsholder til indhold 2"/>
          <p:cNvSpPr>
            <a:spLocks noGrp="1"/>
          </p:cNvSpPr>
          <p:nvPr>
            <p:ph idx="4294967295"/>
          </p:nvPr>
        </p:nvSpPr>
        <p:spPr>
          <a:xfrm>
            <a:off x="436368" y="6161435"/>
            <a:ext cx="11160000" cy="3548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a-DK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Obs: Ovenstående bruges ikke 1:1 i kommunikationen ud mod slutbrugerne, men bearbejdes og målrettes. </a:t>
            </a:r>
            <a:endParaRPr lang="nb-NO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36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Stil og tone </a:t>
            </a:r>
            <a:endParaRPr lang="da-DK" dirty="0"/>
          </a:p>
        </p:txBody>
      </p:sp>
      <p:sp>
        <p:nvSpPr>
          <p:cNvPr id="3" name="Pladsholder til sli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smtClean="0"/>
              <a:t>Slide </a:t>
            </a:r>
            <a:fld id="{8C1A6AE8-2B19-447B-AFD3-334E2AA70575}" type="slidenum">
              <a:rPr lang="da-DK" smtClean="0"/>
              <a:pPr/>
              <a:t>4</a:t>
            </a:fld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13"/>
          </p:nvPr>
        </p:nvSpPr>
        <p:spPr>
          <a:xfrm>
            <a:off x="515206" y="1413570"/>
            <a:ext cx="7092168" cy="4968000"/>
          </a:xfrm>
        </p:spPr>
        <p:txBody>
          <a:bodyPr/>
          <a:lstStyle/>
          <a:p>
            <a:r>
              <a:rPr lang="da-DK" dirty="0"/>
              <a:t>Alle med NemID skal have MitID. </a:t>
            </a:r>
            <a:r>
              <a:rPr lang="da-DK" dirty="0" smtClean="0"/>
              <a:t>Det </a:t>
            </a:r>
            <a:r>
              <a:rPr lang="da-DK" dirty="0"/>
              <a:t>betyder, at målgruppen for vores kommunikation potentielt set er alle i Danmark. </a:t>
            </a:r>
            <a:endParaRPr lang="da-DK" dirty="0" smtClean="0"/>
          </a:p>
          <a:p>
            <a:r>
              <a:rPr lang="da-DK" dirty="0" smtClean="0"/>
              <a:t>Derfor </a:t>
            </a:r>
            <a:r>
              <a:rPr lang="da-DK" dirty="0"/>
              <a:t>skal vi sikre os, at vores budskaber om MitID kan forstås af alle – og at man som slutbruger ved, hvad man skal gøre og hvornår. </a:t>
            </a:r>
          </a:p>
          <a:p>
            <a:r>
              <a:rPr lang="da-DK" dirty="0" smtClean="0"/>
              <a:t>Se </a:t>
            </a:r>
            <a:r>
              <a:rPr lang="da-DK" dirty="0" err="1" smtClean="0"/>
              <a:t>MitID’s</a:t>
            </a:r>
            <a:r>
              <a:rPr lang="da-DK" dirty="0" smtClean="0"/>
              <a:t> stil og tone på næste side.</a:t>
            </a:r>
            <a:r>
              <a:rPr lang="da-DK" dirty="0"/>
              <a:t> </a:t>
            </a:r>
          </a:p>
          <a:p>
            <a:endParaRPr lang="da-DK" dirty="0"/>
          </a:p>
          <a:p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Freeform 33"/>
          <p:cNvSpPr>
            <a:spLocks noEditPoints="1"/>
          </p:cNvSpPr>
          <p:nvPr/>
        </p:nvSpPr>
        <p:spPr bwMode="auto">
          <a:xfrm>
            <a:off x="8759502" y="1419696"/>
            <a:ext cx="2370855" cy="2621792"/>
          </a:xfrm>
          <a:custGeom>
            <a:avLst/>
            <a:gdLst/>
            <a:ahLst/>
            <a:cxnLst>
              <a:cxn ang="0">
                <a:pos x="94" y="16"/>
              </a:cxn>
              <a:cxn ang="0">
                <a:pos x="23" y="16"/>
              </a:cxn>
              <a:cxn ang="0">
                <a:pos x="20" y="10"/>
              </a:cxn>
              <a:cxn ang="0">
                <a:pos x="96" y="10"/>
              </a:cxn>
              <a:cxn ang="0">
                <a:pos x="95" y="16"/>
              </a:cxn>
              <a:cxn ang="0">
                <a:pos x="2" y="49"/>
              </a:cxn>
              <a:cxn ang="0">
                <a:pos x="25" y="24"/>
              </a:cxn>
              <a:cxn ang="0">
                <a:pos x="115" y="44"/>
              </a:cxn>
              <a:cxn ang="0">
                <a:pos x="109" y="48"/>
              </a:cxn>
              <a:cxn ang="0">
                <a:pos x="28" y="29"/>
              </a:cxn>
              <a:cxn ang="0">
                <a:pos x="4" y="49"/>
              </a:cxn>
              <a:cxn ang="0">
                <a:pos x="42" y="125"/>
              </a:cxn>
              <a:cxn ang="0">
                <a:pos x="22" y="81"/>
              </a:cxn>
              <a:cxn ang="0">
                <a:pos x="94" y="81"/>
              </a:cxn>
              <a:cxn ang="0">
                <a:pos x="88" y="81"/>
              </a:cxn>
              <a:cxn ang="0">
                <a:pos x="28" y="81"/>
              </a:cxn>
              <a:cxn ang="0">
                <a:pos x="46" y="121"/>
              </a:cxn>
              <a:cxn ang="0">
                <a:pos x="44" y="126"/>
              </a:cxn>
              <a:cxn ang="0">
                <a:pos x="70" y="109"/>
              </a:cxn>
              <a:cxn ang="0">
                <a:pos x="58" y="78"/>
              </a:cxn>
              <a:cxn ang="0">
                <a:pos x="73" y="104"/>
              </a:cxn>
              <a:cxn ang="0">
                <a:pos x="96" y="107"/>
              </a:cxn>
              <a:cxn ang="0">
                <a:pos x="97" y="114"/>
              </a:cxn>
              <a:cxn ang="0">
                <a:pos x="77" y="128"/>
              </a:cxn>
              <a:cxn ang="0">
                <a:pos x="52" y="114"/>
              </a:cxn>
              <a:cxn ang="0">
                <a:pos x="58" y="62"/>
              </a:cxn>
              <a:cxn ang="0">
                <a:pos x="91" y="93"/>
              </a:cxn>
              <a:cxn ang="0">
                <a:pos x="58" y="37"/>
              </a:cxn>
              <a:cxn ang="0">
                <a:pos x="12" y="81"/>
              </a:cxn>
              <a:cxn ang="0">
                <a:pos x="14" y="108"/>
              </a:cxn>
              <a:cxn ang="0">
                <a:pos x="6" y="81"/>
              </a:cxn>
              <a:cxn ang="0">
                <a:pos x="58" y="31"/>
              </a:cxn>
              <a:cxn ang="0">
                <a:pos x="91" y="100"/>
              </a:cxn>
              <a:cxn ang="0">
                <a:pos x="58" y="68"/>
              </a:cxn>
              <a:cxn ang="0">
                <a:pos x="57" y="110"/>
              </a:cxn>
              <a:cxn ang="0">
                <a:pos x="80" y="125"/>
              </a:cxn>
            </a:cxnLst>
            <a:rect l="0" t="0" r="r" b="b"/>
            <a:pathLst>
              <a:path w="116" h="128">
                <a:moveTo>
                  <a:pt x="95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81" y="9"/>
                  <a:pt x="71" y="7"/>
                  <a:pt x="58" y="7"/>
                </a:cubicBezTo>
                <a:cubicBezTo>
                  <a:pt x="46" y="7"/>
                  <a:pt x="34" y="10"/>
                  <a:pt x="23" y="16"/>
                </a:cubicBezTo>
                <a:cubicBezTo>
                  <a:pt x="21" y="17"/>
                  <a:pt x="19" y="16"/>
                  <a:pt x="18" y="14"/>
                </a:cubicBezTo>
                <a:cubicBezTo>
                  <a:pt x="18" y="13"/>
                  <a:pt x="18" y="11"/>
                  <a:pt x="20" y="10"/>
                </a:cubicBezTo>
                <a:cubicBezTo>
                  <a:pt x="32" y="4"/>
                  <a:pt x="44" y="0"/>
                  <a:pt x="58" y="0"/>
                </a:cubicBezTo>
                <a:cubicBezTo>
                  <a:pt x="72" y="0"/>
                  <a:pt x="84" y="3"/>
                  <a:pt x="96" y="10"/>
                </a:cubicBezTo>
                <a:cubicBezTo>
                  <a:pt x="98" y="11"/>
                  <a:pt x="99" y="13"/>
                  <a:pt x="98" y="14"/>
                </a:cubicBezTo>
                <a:cubicBezTo>
                  <a:pt x="97" y="15"/>
                  <a:pt x="96" y="16"/>
                  <a:pt x="95" y="16"/>
                </a:cubicBezTo>
                <a:close/>
                <a:moveTo>
                  <a:pt x="4" y="49"/>
                </a:moveTo>
                <a:cubicBezTo>
                  <a:pt x="3" y="49"/>
                  <a:pt x="3" y="49"/>
                  <a:pt x="2" y="49"/>
                </a:cubicBezTo>
                <a:cubicBezTo>
                  <a:pt x="1" y="48"/>
                  <a:pt x="0" y="46"/>
                  <a:pt x="1" y="44"/>
                </a:cubicBezTo>
                <a:cubicBezTo>
                  <a:pt x="8" y="36"/>
                  <a:pt x="16" y="29"/>
                  <a:pt x="25" y="24"/>
                </a:cubicBezTo>
                <a:cubicBezTo>
                  <a:pt x="45" y="13"/>
                  <a:pt x="71" y="13"/>
                  <a:pt x="91" y="24"/>
                </a:cubicBezTo>
                <a:cubicBezTo>
                  <a:pt x="100" y="28"/>
                  <a:pt x="108" y="35"/>
                  <a:pt x="115" y="44"/>
                </a:cubicBezTo>
                <a:cubicBezTo>
                  <a:pt x="116" y="46"/>
                  <a:pt x="115" y="48"/>
                  <a:pt x="114" y="49"/>
                </a:cubicBezTo>
                <a:cubicBezTo>
                  <a:pt x="112" y="50"/>
                  <a:pt x="110" y="49"/>
                  <a:pt x="109" y="48"/>
                </a:cubicBezTo>
                <a:cubicBezTo>
                  <a:pt x="104" y="40"/>
                  <a:pt x="96" y="34"/>
                  <a:pt x="88" y="29"/>
                </a:cubicBezTo>
                <a:cubicBezTo>
                  <a:pt x="70" y="20"/>
                  <a:pt x="46" y="20"/>
                  <a:pt x="28" y="29"/>
                </a:cubicBezTo>
                <a:cubicBezTo>
                  <a:pt x="19" y="34"/>
                  <a:pt x="12" y="40"/>
                  <a:pt x="7" y="48"/>
                </a:cubicBezTo>
                <a:cubicBezTo>
                  <a:pt x="6" y="49"/>
                  <a:pt x="5" y="49"/>
                  <a:pt x="4" y="49"/>
                </a:cubicBezTo>
                <a:close/>
                <a:moveTo>
                  <a:pt x="44" y="126"/>
                </a:moveTo>
                <a:cubicBezTo>
                  <a:pt x="43" y="126"/>
                  <a:pt x="42" y="126"/>
                  <a:pt x="42" y="125"/>
                </a:cubicBezTo>
                <a:cubicBezTo>
                  <a:pt x="36" y="120"/>
                  <a:pt x="33" y="116"/>
                  <a:pt x="29" y="108"/>
                </a:cubicBezTo>
                <a:cubicBezTo>
                  <a:pt x="24" y="101"/>
                  <a:pt x="22" y="91"/>
                  <a:pt x="22" y="81"/>
                </a:cubicBezTo>
                <a:cubicBezTo>
                  <a:pt x="22" y="62"/>
                  <a:pt x="38" y="47"/>
                  <a:pt x="58" y="47"/>
                </a:cubicBezTo>
                <a:cubicBezTo>
                  <a:pt x="78" y="47"/>
                  <a:pt x="94" y="62"/>
                  <a:pt x="94" y="81"/>
                </a:cubicBezTo>
                <a:cubicBezTo>
                  <a:pt x="94" y="83"/>
                  <a:pt x="93" y="84"/>
                  <a:pt x="91" y="84"/>
                </a:cubicBezTo>
                <a:cubicBezTo>
                  <a:pt x="89" y="84"/>
                  <a:pt x="88" y="83"/>
                  <a:pt x="88" y="81"/>
                </a:cubicBezTo>
                <a:cubicBezTo>
                  <a:pt x="88" y="66"/>
                  <a:pt x="74" y="53"/>
                  <a:pt x="58" y="53"/>
                </a:cubicBezTo>
                <a:cubicBezTo>
                  <a:pt x="42" y="53"/>
                  <a:pt x="28" y="66"/>
                  <a:pt x="28" y="81"/>
                </a:cubicBezTo>
                <a:cubicBezTo>
                  <a:pt x="28" y="90"/>
                  <a:pt x="30" y="99"/>
                  <a:pt x="34" y="105"/>
                </a:cubicBezTo>
                <a:cubicBezTo>
                  <a:pt x="38" y="113"/>
                  <a:pt x="41" y="116"/>
                  <a:pt x="46" y="121"/>
                </a:cubicBezTo>
                <a:cubicBezTo>
                  <a:pt x="47" y="122"/>
                  <a:pt x="47" y="124"/>
                  <a:pt x="46" y="125"/>
                </a:cubicBezTo>
                <a:cubicBezTo>
                  <a:pt x="45" y="126"/>
                  <a:pt x="45" y="126"/>
                  <a:pt x="44" y="126"/>
                </a:cubicBezTo>
                <a:close/>
                <a:moveTo>
                  <a:pt x="89" y="114"/>
                </a:moveTo>
                <a:cubicBezTo>
                  <a:pt x="82" y="114"/>
                  <a:pt x="75" y="113"/>
                  <a:pt x="70" y="109"/>
                </a:cubicBezTo>
                <a:cubicBezTo>
                  <a:pt x="60" y="102"/>
                  <a:pt x="55" y="92"/>
                  <a:pt x="55" y="81"/>
                </a:cubicBezTo>
                <a:cubicBezTo>
                  <a:pt x="55" y="79"/>
                  <a:pt x="56" y="78"/>
                  <a:pt x="58" y="78"/>
                </a:cubicBezTo>
                <a:cubicBezTo>
                  <a:pt x="59" y="78"/>
                  <a:pt x="61" y="79"/>
                  <a:pt x="61" y="81"/>
                </a:cubicBezTo>
                <a:cubicBezTo>
                  <a:pt x="61" y="90"/>
                  <a:pt x="65" y="98"/>
                  <a:pt x="73" y="104"/>
                </a:cubicBezTo>
                <a:cubicBezTo>
                  <a:pt x="78" y="107"/>
                  <a:pt x="83" y="108"/>
                  <a:pt x="89" y="108"/>
                </a:cubicBezTo>
                <a:cubicBezTo>
                  <a:pt x="91" y="108"/>
                  <a:pt x="93" y="108"/>
                  <a:pt x="96" y="107"/>
                </a:cubicBezTo>
                <a:cubicBezTo>
                  <a:pt x="98" y="107"/>
                  <a:pt x="99" y="108"/>
                  <a:pt x="100" y="110"/>
                </a:cubicBezTo>
                <a:cubicBezTo>
                  <a:pt x="100" y="112"/>
                  <a:pt x="99" y="113"/>
                  <a:pt x="97" y="114"/>
                </a:cubicBezTo>
                <a:cubicBezTo>
                  <a:pt x="93" y="114"/>
                  <a:pt x="90" y="114"/>
                  <a:pt x="89" y="114"/>
                </a:cubicBezTo>
                <a:close/>
                <a:moveTo>
                  <a:pt x="77" y="128"/>
                </a:moveTo>
                <a:cubicBezTo>
                  <a:pt x="76" y="128"/>
                  <a:pt x="76" y="128"/>
                  <a:pt x="76" y="127"/>
                </a:cubicBezTo>
                <a:cubicBezTo>
                  <a:pt x="66" y="125"/>
                  <a:pt x="59" y="121"/>
                  <a:pt x="52" y="114"/>
                </a:cubicBezTo>
                <a:cubicBezTo>
                  <a:pt x="43" y="105"/>
                  <a:pt x="38" y="93"/>
                  <a:pt x="38" y="81"/>
                </a:cubicBezTo>
                <a:cubicBezTo>
                  <a:pt x="38" y="71"/>
                  <a:pt x="47" y="62"/>
                  <a:pt x="58" y="62"/>
                </a:cubicBezTo>
                <a:cubicBezTo>
                  <a:pt x="69" y="62"/>
                  <a:pt x="77" y="71"/>
                  <a:pt x="77" y="81"/>
                </a:cubicBezTo>
                <a:cubicBezTo>
                  <a:pt x="77" y="88"/>
                  <a:pt x="83" y="93"/>
                  <a:pt x="91" y="93"/>
                </a:cubicBezTo>
                <a:cubicBezTo>
                  <a:pt x="98" y="93"/>
                  <a:pt x="104" y="88"/>
                  <a:pt x="104" y="81"/>
                </a:cubicBezTo>
                <a:cubicBezTo>
                  <a:pt x="104" y="57"/>
                  <a:pt x="83" y="37"/>
                  <a:pt x="58" y="37"/>
                </a:cubicBezTo>
                <a:cubicBezTo>
                  <a:pt x="40" y="37"/>
                  <a:pt x="23" y="48"/>
                  <a:pt x="16" y="63"/>
                </a:cubicBezTo>
                <a:cubicBezTo>
                  <a:pt x="13" y="68"/>
                  <a:pt x="12" y="74"/>
                  <a:pt x="12" y="81"/>
                </a:cubicBezTo>
                <a:cubicBezTo>
                  <a:pt x="12" y="86"/>
                  <a:pt x="12" y="94"/>
                  <a:pt x="16" y="104"/>
                </a:cubicBezTo>
                <a:cubicBezTo>
                  <a:pt x="17" y="105"/>
                  <a:pt x="16" y="107"/>
                  <a:pt x="14" y="108"/>
                </a:cubicBezTo>
                <a:cubicBezTo>
                  <a:pt x="13" y="109"/>
                  <a:pt x="11" y="108"/>
                  <a:pt x="10" y="106"/>
                </a:cubicBezTo>
                <a:cubicBezTo>
                  <a:pt x="7" y="98"/>
                  <a:pt x="6" y="89"/>
                  <a:pt x="6" y="81"/>
                </a:cubicBezTo>
                <a:cubicBezTo>
                  <a:pt x="6" y="73"/>
                  <a:pt x="7" y="66"/>
                  <a:pt x="10" y="60"/>
                </a:cubicBezTo>
                <a:cubicBezTo>
                  <a:pt x="19" y="43"/>
                  <a:pt x="37" y="31"/>
                  <a:pt x="58" y="31"/>
                </a:cubicBezTo>
                <a:cubicBezTo>
                  <a:pt x="87" y="31"/>
                  <a:pt x="110" y="53"/>
                  <a:pt x="110" y="81"/>
                </a:cubicBezTo>
                <a:cubicBezTo>
                  <a:pt x="110" y="91"/>
                  <a:pt x="102" y="100"/>
                  <a:pt x="91" y="100"/>
                </a:cubicBezTo>
                <a:cubicBezTo>
                  <a:pt x="80" y="100"/>
                  <a:pt x="71" y="91"/>
                  <a:pt x="71" y="81"/>
                </a:cubicBezTo>
                <a:cubicBezTo>
                  <a:pt x="71" y="74"/>
                  <a:pt x="65" y="68"/>
                  <a:pt x="58" y="68"/>
                </a:cubicBezTo>
                <a:cubicBezTo>
                  <a:pt x="51" y="68"/>
                  <a:pt x="45" y="74"/>
                  <a:pt x="45" y="81"/>
                </a:cubicBezTo>
                <a:cubicBezTo>
                  <a:pt x="45" y="92"/>
                  <a:pt x="49" y="102"/>
                  <a:pt x="57" y="110"/>
                </a:cubicBezTo>
                <a:cubicBezTo>
                  <a:pt x="63" y="115"/>
                  <a:pt x="68" y="119"/>
                  <a:pt x="77" y="121"/>
                </a:cubicBezTo>
                <a:cubicBezTo>
                  <a:pt x="79" y="122"/>
                  <a:pt x="80" y="123"/>
                  <a:pt x="80" y="125"/>
                </a:cubicBezTo>
                <a:cubicBezTo>
                  <a:pt x="79" y="127"/>
                  <a:pt x="78" y="128"/>
                  <a:pt x="77" y="128"/>
                </a:cubicBezTo>
                <a:close/>
              </a:path>
            </a:pathLst>
          </a:custGeom>
          <a:solidFill>
            <a:srgbClr val="001C4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05487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Stil og tone – konkretiseret </a:t>
            </a:r>
            <a:endParaRPr lang="da-DK" dirty="0"/>
          </a:p>
        </p:txBody>
      </p:sp>
      <p:sp>
        <p:nvSpPr>
          <p:cNvPr id="3" name="Pladsholder til dias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/>
              <a:t>Slide </a:t>
            </a:r>
            <a:fld id="{8C1A6AE8-2B19-447B-AFD3-334E2AA70575}" type="slidenum">
              <a:rPr lang="da-DK" smtClean="0"/>
              <a:pPr/>
              <a:t>5</a:t>
            </a:fld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13"/>
          </p:nvPr>
        </p:nvSpPr>
        <p:spPr>
          <a:xfrm>
            <a:off x="515206" y="2277666"/>
            <a:ext cx="3528000" cy="4103904"/>
          </a:xfrm>
        </p:spPr>
        <p:txBody>
          <a:bodyPr>
            <a:normAutofit lnSpcReduction="10000"/>
          </a:bodyPr>
          <a:lstStyle/>
          <a:p>
            <a:pPr algn="ctr">
              <a:spcAft>
                <a:spcPts val="300"/>
              </a:spcAft>
            </a:pPr>
            <a:r>
              <a:rPr lang="da-DK" sz="2000" b="1" dirty="0" smtClean="0">
                <a:solidFill>
                  <a:schemeClr val="accent2"/>
                </a:solidFill>
              </a:rPr>
              <a:t>Nøgtern og professionel </a:t>
            </a:r>
            <a:endParaRPr lang="da-DK" sz="2000" b="1" dirty="0">
              <a:solidFill>
                <a:schemeClr val="accent2"/>
              </a:solidFill>
            </a:endParaRPr>
          </a:p>
          <a:p>
            <a:pPr>
              <a:lnSpc>
                <a:spcPct val="115000"/>
              </a:lnSpc>
            </a:pPr>
            <a:r>
              <a:rPr lang="da-DK" dirty="0" smtClean="0"/>
              <a:t>Vores </a:t>
            </a:r>
            <a:r>
              <a:rPr lang="da-DK" dirty="0"/>
              <a:t>tone i al kommunikation er nøgtern og professionel, og vi forsøger ikke at oversælge MitID ved at være værdiladede, pådutte løsningen overflødige fyldord, eller gøre den mere højtidelig end nødvendigt. </a:t>
            </a:r>
          </a:p>
          <a:p>
            <a:pPr lvl="1">
              <a:lnSpc>
                <a:spcPct val="115000"/>
              </a:lnSpc>
              <a:spcBef>
                <a:spcPts val="600"/>
              </a:spcBef>
            </a:pPr>
            <a:r>
              <a:rPr lang="da-DK" dirty="0"/>
              <a:t>Vi er objektive og </a:t>
            </a:r>
            <a:r>
              <a:rPr lang="da-DK" dirty="0" smtClean="0"/>
              <a:t>faktuelle, når vi formidler vore budskaber </a:t>
            </a:r>
            <a:endParaRPr lang="da-DK" dirty="0"/>
          </a:p>
          <a:p>
            <a:pPr lvl="1">
              <a:lnSpc>
                <a:spcPct val="115000"/>
              </a:lnSpc>
              <a:spcBef>
                <a:spcPts val="600"/>
              </a:spcBef>
            </a:pPr>
            <a:r>
              <a:rPr lang="da-DK" dirty="0"/>
              <a:t>Vi undgår fyldord – og lader være med at bruge ord, der ikke bidrager til fremdriften. </a:t>
            </a:r>
          </a:p>
        </p:txBody>
      </p:sp>
      <p:sp>
        <p:nvSpPr>
          <p:cNvPr id="5" name="Pladsholder til indhold 4"/>
          <p:cNvSpPr>
            <a:spLocks noGrp="1"/>
          </p:cNvSpPr>
          <p:nvPr>
            <p:ph sz="half" idx="14"/>
          </p:nvPr>
        </p:nvSpPr>
        <p:spPr>
          <a:xfrm>
            <a:off x="4342972" y="2277666"/>
            <a:ext cx="3528000" cy="4103904"/>
          </a:xfrm>
        </p:spPr>
        <p:txBody>
          <a:bodyPr/>
          <a:lstStyle/>
          <a:p>
            <a:pPr algn="ctr">
              <a:spcAft>
                <a:spcPts val="300"/>
              </a:spcAft>
            </a:pPr>
            <a:r>
              <a:rPr lang="da-DK" sz="2000" b="1" dirty="0" smtClean="0">
                <a:solidFill>
                  <a:schemeClr val="accent2"/>
                </a:solidFill>
              </a:rPr>
              <a:t>Konkret og handlingsanvisende</a:t>
            </a:r>
            <a:endParaRPr lang="da-DK" sz="2000" b="1" dirty="0">
              <a:solidFill>
                <a:schemeClr val="accent2"/>
              </a:solidFill>
            </a:endParaRPr>
          </a:p>
          <a:p>
            <a:r>
              <a:rPr lang="da-DK" dirty="0"/>
              <a:t>Vores fornemste opgave er at understøtte, at slutbrugerne ved, hvordan de får MitID – og hvordan det skal bruges fremadrettet. </a:t>
            </a:r>
          </a:p>
          <a:p>
            <a:pPr lvl="1"/>
            <a:r>
              <a:rPr lang="da-DK" dirty="0"/>
              <a:t>Vi </a:t>
            </a:r>
            <a:r>
              <a:rPr lang="da-DK" dirty="0" smtClean="0"/>
              <a:t>fortæller slutbrugeren, </a:t>
            </a:r>
            <a:r>
              <a:rPr lang="da-DK" dirty="0"/>
              <a:t>hvad han eller hun skal gøre hvordan og hvornår </a:t>
            </a:r>
          </a:p>
          <a:p>
            <a:pPr lvl="1"/>
            <a:r>
              <a:rPr lang="da-DK" dirty="0"/>
              <a:t>Vi undgår ord, der skjuler, hvem der skal gøre hvad (fx sætningsord og passiver) 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half" idx="15"/>
          </p:nvPr>
        </p:nvSpPr>
        <p:spPr>
          <a:xfrm>
            <a:off x="8170738" y="2277666"/>
            <a:ext cx="3528000" cy="4103904"/>
          </a:xfrm>
        </p:spPr>
        <p:txBody>
          <a:bodyPr/>
          <a:lstStyle/>
          <a:p>
            <a:pPr algn="ctr"/>
            <a:r>
              <a:rPr lang="da-DK" sz="2000" b="1" dirty="0" smtClean="0">
                <a:solidFill>
                  <a:schemeClr val="accent2"/>
                </a:solidFill>
              </a:rPr>
              <a:t>Målbevidst og imødekommende</a:t>
            </a:r>
            <a:endParaRPr lang="da-DK" sz="2000" b="1" dirty="0">
              <a:solidFill>
                <a:schemeClr val="accent2"/>
              </a:solidFill>
            </a:endParaRPr>
          </a:p>
          <a:p>
            <a:r>
              <a:rPr lang="da-DK" dirty="0"/>
              <a:t>Kommunikationen skal tage højde for, at alle skal kunne forstå og handle på vores budskaber. </a:t>
            </a:r>
          </a:p>
          <a:p>
            <a:pPr lvl="1"/>
            <a:r>
              <a:rPr lang="da-DK" dirty="0"/>
              <a:t>Vi skriver så kort som muligt - ved at bruge korte sætninger og ord</a:t>
            </a:r>
          </a:p>
          <a:p>
            <a:pPr lvl="1"/>
            <a:r>
              <a:rPr lang="da-DK" dirty="0"/>
              <a:t>Vi undgår fagord og -udtryk</a:t>
            </a:r>
          </a:p>
          <a:p>
            <a:pPr lvl="1"/>
            <a:r>
              <a:rPr lang="da-DK" dirty="0"/>
              <a:t>Vi ledsager vores budskaber med visuel understøttelse, hvis muligt. </a:t>
            </a:r>
          </a:p>
        </p:txBody>
      </p:sp>
      <p:sp>
        <p:nvSpPr>
          <p:cNvPr id="20" name="Ellipse 19"/>
          <p:cNvSpPr/>
          <p:nvPr/>
        </p:nvSpPr>
        <p:spPr>
          <a:xfrm>
            <a:off x="1938440" y="1442830"/>
            <a:ext cx="647967" cy="623045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23" name="Ellipse 22"/>
          <p:cNvSpPr/>
          <p:nvPr/>
        </p:nvSpPr>
        <p:spPr>
          <a:xfrm>
            <a:off x="5754759" y="1442830"/>
            <a:ext cx="647967" cy="623045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26" name="Ellipse 25"/>
          <p:cNvSpPr/>
          <p:nvPr/>
        </p:nvSpPr>
        <p:spPr>
          <a:xfrm>
            <a:off x="9584350" y="1442830"/>
            <a:ext cx="647967" cy="623045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schemeClr val="accent2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36406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66614" y="749500"/>
            <a:ext cx="10757291" cy="4719604"/>
          </a:xfrm>
        </p:spPr>
        <p:txBody>
          <a:bodyPr/>
          <a:lstStyle/>
          <a:p>
            <a:r>
              <a:rPr lang="da-DK" dirty="0" err="1" smtClean="0"/>
              <a:t>MitID</a:t>
            </a:r>
            <a:r>
              <a:rPr lang="da-DK" dirty="0" smtClean="0"/>
              <a:t> </a:t>
            </a:r>
            <a:r>
              <a:rPr lang="da-DK" dirty="0"/>
              <a:t>giver dig fortsat sikker adgang til det digitale Danmark. Du kan bruge MitID til alt det, du plejer at bruge </a:t>
            </a:r>
            <a:r>
              <a:rPr lang="da-DK" dirty="0" err="1"/>
              <a:t>NemID</a:t>
            </a:r>
            <a:r>
              <a:rPr lang="da-DK" dirty="0"/>
              <a:t> </a:t>
            </a:r>
            <a:r>
              <a:rPr lang="da-DK" dirty="0" smtClean="0"/>
              <a:t>til</a:t>
            </a:r>
            <a:br>
              <a:rPr lang="da-DK" dirty="0" smtClean="0"/>
            </a:br>
            <a:r>
              <a:rPr lang="da-DK" sz="1800" b="0" dirty="0" smtClean="0"/>
              <a:t/>
            </a:r>
            <a:br>
              <a:rPr lang="da-DK" sz="1800" b="0" dirty="0" smtClean="0"/>
            </a:br>
            <a:endParaRPr lang="da-DK" sz="1800" b="0" dirty="0"/>
          </a:p>
        </p:txBody>
      </p:sp>
      <p:sp>
        <p:nvSpPr>
          <p:cNvPr id="3" name="Pladsholder til dias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smtClean="0"/>
              <a:t>Slide </a:t>
            </a:r>
            <a:fld id="{F7529AE9-C9C1-47F3-9883-CD550D390BA3}" type="slidenum">
              <a:rPr lang="da-DK" smtClean="0"/>
              <a:pPr/>
              <a:t>6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3534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tID_ressourcer">
  <a:themeElements>
    <a:clrScheme name="MitID">
      <a:dk1>
        <a:sysClr val="windowText" lastClr="000000"/>
      </a:dk1>
      <a:lt1>
        <a:sysClr val="window" lastClr="FFFFFF"/>
      </a:lt1>
      <a:dk2>
        <a:srgbClr val="333333"/>
      </a:dk2>
      <a:lt2>
        <a:srgbClr val="F2F7FE"/>
      </a:lt2>
      <a:accent1>
        <a:srgbClr val="0060E6"/>
      </a:accent1>
      <a:accent2>
        <a:srgbClr val="001C44"/>
      </a:accent2>
      <a:accent3>
        <a:srgbClr val="003A8A"/>
      </a:accent3>
      <a:accent4>
        <a:srgbClr val="004CB8"/>
      </a:accent4>
      <a:accent5>
        <a:srgbClr val="D90000"/>
      </a:accent5>
      <a:accent6>
        <a:srgbClr val="FEAB00"/>
      </a:accent6>
      <a:hlink>
        <a:srgbClr val="001C44"/>
      </a:hlink>
      <a:folHlink>
        <a:srgbClr val="004CB8"/>
      </a:folHlink>
    </a:clrScheme>
    <a:fontScheme name="MitI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3F9CE24EBB478468FE674338D8C11BA" ma:contentTypeVersion="9" ma:contentTypeDescription="Opret et nyt dokument." ma:contentTypeScope="" ma:versionID="1282747936f992288833a84476399263">
  <xsd:schema xmlns:xsd="http://www.w3.org/2001/XMLSchema" xmlns:xs="http://www.w3.org/2001/XMLSchema" xmlns:p="http://schemas.microsoft.com/office/2006/metadata/properties" xmlns:ns2="f65f8e2d-e774-4f90-9862-80bd8e1dba93" targetNamespace="http://schemas.microsoft.com/office/2006/metadata/properties" ma:root="true" ma:fieldsID="0294721f5d1ea122697170b0657df630" ns2:_="">
    <xsd:import namespace="f65f8e2d-e774-4f90-9862-80bd8e1dba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5f8e2d-e774-4f90-9862-80bd8e1dba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B25EA4-22FE-444B-8B4F-D6CF2DF9D226}"/>
</file>

<file path=customXml/itemProps2.xml><?xml version="1.0" encoding="utf-8"?>
<ds:datastoreItem xmlns:ds="http://schemas.openxmlformats.org/officeDocument/2006/customXml" ds:itemID="{8FF4ADA9-E90A-49C3-A238-B28B5A53632C}">
  <ds:schemaRefs>
    <ds:schemaRef ds:uri="http://purl.org/dc/elements/1.1/"/>
    <ds:schemaRef ds:uri="http://schemas.microsoft.com/office/2006/metadata/properties"/>
    <ds:schemaRef ds:uri="755686d5-2da7-48e8-b972-03d0d35b1bf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2160a7c3-91a2-49e3-82f2-a4ebcb9e93b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FD722B4-AB32-4E31-A819-35D7F6C32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MitID_ressourcer</Template>
  <TotalTime>1467</TotalTime>
  <Words>613</Words>
  <Application>Microsoft Office PowerPoint</Application>
  <PresentationFormat>Brugerdefineret</PresentationFormat>
  <Paragraphs>70</Paragraphs>
  <Slides>6</Slides>
  <Notes>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12" baseType="lpstr">
      <vt:lpstr>Arial</vt:lpstr>
      <vt:lpstr>Calibri</vt:lpstr>
      <vt:lpstr>IBM Plex Sans</vt:lpstr>
      <vt:lpstr>Lato</vt:lpstr>
      <vt:lpstr>Nunito</vt:lpstr>
      <vt:lpstr>MitID_ressourcer</vt:lpstr>
      <vt:lpstr>Retningslinjer for kommunikation </vt:lpstr>
      <vt:lpstr>Fremtidens NemID hedder MitID</vt:lpstr>
      <vt:lpstr>De overordnede slutbrugerbudskaber </vt:lpstr>
      <vt:lpstr>Stil og tone </vt:lpstr>
      <vt:lpstr>Stil og tone – konkretiseret </vt:lpstr>
      <vt:lpstr>MitID giver dig fortsat sikker adgang til det digitale Danmark. Du kan bruge MitID til alt det, du plejer at bruge NemID til 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Grafiske elementer, modeller og eksempler</dc:title>
  <dc:creator>Michael</dc:creator>
  <cp:lastModifiedBy>Eva Rieks</cp:lastModifiedBy>
  <cp:revision>85</cp:revision>
  <dcterms:created xsi:type="dcterms:W3CDTF">2020-01-19T12:41:51Z</dcterms:created>
  <dcterms:modified xsi:type="dcterms:W3CDTF">2021-02-03T10:10:36Z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0x010100D3F9CE24EBB478468FE674338D8C11BA</vt:lpwstr>
  </property>
  <property fmtid="{D5CDD505-2E9C-101B-9397-08002B2CF9AE}" pid="3" name="Category">
    <vt:lpwstr>1;#Not selected|27cff7ee-f8ec-43cd-be5c-449f30085ca4</vt:lpwstr>
  </property>
  <property fmtid="{D5CDD505-2E9C-101B-9397-08002B2CF9AE}" pid="4" name="Order">
    <vt:r8>3281200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</Properties>
</file>